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693" r:id="rId2"/>
    <p:sldId id="695" r:id="rId3"/>
    <p:sldId id="696" r:id="rId4"/>
    <p:sldId id="482" r:id="rId5"/>
    <p:sldId id="663" r:id="rId6"/>
    <p:sldId id="545" r:id="rId7"/>
    <p:sldId id="667" r:id="rId8"/>
    <p:sldId id="698" r:id="rId9"/>
    <p:sldId id="472" r:id="rId10"/>
    <p:sldId id="699" r:id="rId11"/>
    <p:sldId id="700" r:id="rId12"/>
    <p:sldId id="701" r:id="rId13"/>
    <p:sldId id="633" r:id="rId14"/>
    <p:sldId id="702" r:id="rId15"/>
    <p:sldId id="486" r:id="rId16"/>
    <p:sldId id="487" r:id="rId17"/>
    <p:sldId id="488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092" y="-594"/>
      </p:cViewPr>
      <p:guideLst>
        <p:guide orient="horz" pos="2164"/>
        <p:guide pos="3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43" y="1122565"/>
            <a:ext cx="9144249" cy="238802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43" y="3602687"/>
            <a:ext cx="9144249" cy="165606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83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223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635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4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4.tiff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tiff"/><Relationship Id="rId5" Type="http://schemas.openxmlformats.org/officeDocument/2006/relationships/image" Target="../media/image27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tags" Target="../tags/tag12.xml"/><Relationship Id="rId7" Type="http://schemas.openxmlformats.org/officeDocument/2006/relationships/image" Target="../media/image29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9.png"/><Relationship Id="rId5" Type="http://schemas.openxmlformats.org/officeDocument/2006/relationships/tags" Target="../tags/tag14.xml"/><Relationship Id="rId10" Type="http://schemas.openxmlformats.org/officeDocument/2006/relationships/image" Target="../media/image38.png"/><Relationship Id="rId4" Type="http://schemas.openxmlformats.org/officeDocument/2006/relationships/tags" Target="../tags/tag13.xml"/><Relationship Id="rId9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0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2.tif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0.tif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2.tiff"/><Relationship Id="rId5" Type="http://schemas.openxmlformats.org/officeDocument/2006/relationships/image" Target="../media/image10.tif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　24时计时法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60623" y="28098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  年、月、日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137835" y="3710271"/>
            <a:ext cx="7190071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</a:t>
            </a:r>
            <a:r>
              <a:rPr lang="zh-CN" altLang="en-US" sz="40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   </a:t>
            </a:r>
            <a:r>
              <a:rPr lang="zh-CN" altLang="en-US" sz="4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计算简单经过的时间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1581150" y="1213485"/>
            <a:ext cx="9384665" cy="5127625"/>
          </a:xfrm>
          <a:prstGeom prst="rect">
            <a:avLst/>
          </a:prstGeom>
          <a:solidFill>
            <a:srgbClr val="FCDBF2"/>
          </a:solidFill>
          <a:ln w="57150">
            <a:solidFill>
              <a:srgbClr val="F5A6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10"/>
          <p:cNvGrpSpPr/>
          <p:nvPr/>
        </p:nvGrpSpPr>
        <p:grpSpPr bwMode="auto">
          <a:xfrm>
            <a:off x="5283812" y="2595930"/>
            <a:ext cx="3095220" cy="147391"/>
            <a:chOff x="2592" y="3408"/>
            <a:chExt cx="2016" cy="96"/>
          </a:xfrm>
        </p:grpSpPr>
        <p:sp>
          <p:nvSpPr>
            <p:cNvPr id="4" name="Rectangle 11"/>
            <p:cNvSpPr>
              <a:spLocks noChangeArrowheads="1"/>
            </p:cNvSpPr>
            <p:nvPr/>
          </p:nvSpPr>
          <p:spPr bwMode="auto">
            <a:xfrm>
              <a:off x="2592" y="3408"/>
              <a:ext cx="336" cy="9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Rectangle 12"/>
            <p:cNvSpPr>
              <a:spLocks noChangeArrowheads="1"/>
            </p:cNvSpPr>
            <p:nvPr/>
          </p:nvSpPr>
          <p:spPr bwMode="auto">
            <a:xfrm>
              <a:off x="2928" y="3408"/>
              <a:ext cx="336" cy="9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Rectangle 13"/>
            <p:cNvSpPr>
              <a:spLocks noChangeArrowheads="1"/>
            </p:cNvSpPr>
            <p:nvPr/>
          </p:nvSpPr>
          <p:spPr bwMode="auto">
            <a:xfrm>
              <a:off x="3264" y="3408"/>
              <a:ext cx="336" cy="9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Rectangle 14"/>
            <p:cNvSpPr>
              <a:spLocks noChangeArrowheads="1"/>
            </p:cNvSpPr>
            <p:nvPr/>
          </p:nvSpPr>
          <p:spPr bwMode="auto">
            <a:xfrm>
              <a:off x="3600" y="3408"/>
              <a:ext cx="336" cy="9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3936" y="3408"/>
              <a:ext cx="336" cy="9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4272" y="3408"/>
              <a:ext cx="336" cy="9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" name="Group 17"/>
          <p:cNvGrpSpPr/>
          <p:nvPr/>
        </p:nvGrpSpPr>
        <p:grpSpPr bwMode="auto">
          <a:xfrm>
            <a:off x="3736202" y="2595930"/>
            <a:ext cx="1547610" cy="147391"/>
            <a:chOff x="1584" y="3408"/>
            <a:chExt cx="1008" cy="96"/>
          </a:xfrm>
        </p:grpSpPr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1584" y="3408"/>
              <a:ext cx="336" cy="9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1920" y="3408"/>
              <a:ext cx="336" cy="9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2256" y="3408"/>
              <a:ext cx="336" cy="9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4" name="Group 21"/>
          <p:cNvGrpSpPr/>
          <p:nvPr/>
        </p:nvGrpSpPr>
        <p:grpSpPr bwMode="auto">
          <a:xfrm>
            <a:off x="2188592" y="2595930"/>
            <a:ext cx="7222180" cy="147391"/>
            <a:chOff x="576" y="2016"/>
            <a:chExt cx="4704" cy="96"/>
          </a:xfrm>
        </p:grpSpPr>
        <p:grpSp>
          <p:nvGrpSpPr>
            <p:cNvPr id="15" name="Group 22"/>
            <p:cNvGrpSpPr/>
            <p:nvPr/>
          </p:nvGrpSpPr>
          <p:grpSpPr bwMode="auto">
            <a:xfrm>
              <a:off x="576" y="2016"/>
              <a:ext cx="4704" cy="96"/>
              <a:chOff x="576" y="2016"/>
              <a:chExt cx="4704" cy="96"/>
            </a:xfrm>
          </p:grpSpPr>
          <p:sp>
            <p:nvSpPr>
              <p:cNvPr id="29" name="Rectangle 23"/>
              <p:cNvSpPr>
                <a:spLocks noChangeArrowheads="1"/>
              </p:cNvSpPr>
              <p:nvPr/>
            </p:nvSpPr>
            <p:spPr bwMode="auto">
              <a:xfrm>
                <a:off x="576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" name="Rectangle 24"/>
              <p:cNvSpPr>
                <a:spLocks noChangeArrowheads="1"/>
              </p:cNvSpPr>
              <p:nvPr/>
            </p:nvSpPr>
            <p:spPr bwMode="auto">
              <a:xfrm>
                <a:off x="912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" name="Rectangle 25"/>
              <p:cNvSpPr>
                <a:spLocks noChangeArrowheads="1"/>
              </p:cNvSpPr>
              <p:nvPr/>
            </p:nvSpPr>
            <p:spPr bwMode="auto">
              <a:xfrm>
                <a:off x="1248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" name="Rectangle 26"/>
              <p:cNvSpPr>
                <a:spLocks noChangeArrowheads="1"/>
              </p:cNvSpPr>
              <p:nvPr/>
            </p:nvSpPr>
            <p:spPr bwMode="auto">
              <a:xfrm>
                <a:off x="1584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" name="Rectangle 27"/>
              <p:cNvSpPr>
                <a:spLocks noChangeArrowheads="1"/>
              </p:cNvSpPr>
              <p:nvPr/>
            </p:nvSpPr>
            <p:spPr bwMode="auto">
              <a:xfrm>
                <a:off x="1920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" name="Rectangle 28"/>
              <p:cNvSpPr>
                <a:spLocks noChangeArrowheads="1"/>
              </p:cNvSpPr>
              <p:nvPr/>
            </p:nvSpPr>
            <p:spPr bwMode="auto">
              <a:xfrm>
                <a:off x="2256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" name="Rectangle 29"/>
              <p:cNvSpPr>
                <a:spLocks noChangeArrowheads="1"/>
              </p:cNvSpPr>
              <p:nvPr/>
            </p:nvSpPr>
            <p:spPr bwMode="auto">
              <a:xfrm>
                <a:off x="2592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" name="Rectangle 30"/>
              <p:cNvSpPr>
                <a:spLocks noChangeArrowheads="1"/>
              </p:cNvSpPr>
              <p:nvPr/>
            </p:nvSpPr>
            <p:spPr bwMode="auto">
              <a:xfrm>
                <a:off x="2928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" name="Rectangle 31"/>
              <p:cNvSpPr>
                <a:spLocks noChangeArrowheads="1"/>
              </p:cNvSpPr>
              <p:nvPr/>
            </p:nvSpPr>
            <p:spPr bwMode="auto">
              <a:xfrm>
                <a:off x="3264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" name="Rectangle 32"/>
              <p:cNvSpPr>
                <a:spLocks noChangeArrowheads="1"/>
              </p:cNvSpPr>
              <p:nvPr/>
            </p:nvSpPr>
            <p:spPr bwMode="auto">
              <a:xfrm>
                <a:off x="3600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" name="Rectangle 33"/>
              <p:cNvSpPr>
                <a:spLocks noChangeArrowheads="1"/>
              </p:cNvSpPr>
              <p:nvPr/>
            </p:nvSpPr>
            <p:spPr bwMode="auto">
              <a:xfrm>
                <a:off x="3936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" name="Rectangle 34"/>
              <p:cNvSpPr>
                <a:spLocks noChangeArrowheads="1"/>
              </p:cNvSpPr>
              <p:nvPr/>
            </p:nvSpPr>
            <p:spPr bwMode="auto">
              <a:xfrm>
                <a:off x="4272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" name="Rectangle 35"/>
              <p:cNvSpPr>
                <a:spLocks noChangeArrowheads="1"/>
              </p:cNvSpPr>
              <p:nvPr/>
            </p:nvSpPr>
            <p:spPr bwMode="auto">
              <a:xfrm>
                <a:off x="4608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" name="Rectangle 36"/>
              <p:cNvSpPr>
                <a:spLocks noChangeArrowheads="1"/>
              </p:cNvSpPr>
              <p:nvPr/>
            </p:nvSpPr>
            <p:spPr bwMode="auto">
              <a:xfrm>
                <a:off x="4944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935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6" name="Line 37"/>
            <p:cNvSpPr>
              <a:spLocks noChangeShapeType="1"/>
            </p:cNvSpPr>
            <p:nvPr/>
          </p:nvSpPr>
          <p:spPr bwMode="auto">
            <a:xfrm>
              <a:off x="912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Line 38"/>
            <p:cNvSpPr>
              <a:spLocks noChangeShapeType="1"/>
            </p:cNvSpPr>
            <p:nvPr/>
          </p:nvSpPr>
          <p:spPr bwMode="auto">
            <a:xfrm>
              <a:off x="1248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Line 39"/>
            <p:cNvSpPr>
              <a:spLocks noChangeShapeType="1"/>
            </p:cNvSpPr>
            <p:nvPr/>
          </p:nvSpPr>
          <p:spPr bwMode="auto">
            <a:xfrm>
              <a:off x="1584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Line 40"/>
            <p:cNvSpPr>
              <a:spLocks noChangeShapeType="1"/>
            </p:cNvSpPr>
            <p:nvPr/>
          </p:nvSpPr>
          <p:spPr bwMode="auto">
            <a:xfrm>
              <a:off x="1920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Line 41"/>
            <p:cNvSpPr>
              <a:spLocks noChangeShapeType="1"/>
            </p:cNvSpPr>
            <p:nvPr/>
          </p:nvSpPr>
          <p:spPr bwMode="auto">
            <a:xfrm>
              <a:off x="2256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Line 42"/>
            <p:cNvSpPr>
              <a:spLocks noChangeShapeType="1"/>
            </p:cNvSpPr>
            <p:nvPr/>
          </p:nvSpPr>
          <p:spPr bwMode="auto">
            <a:xfrm>
              <a:off x="2592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Line 43"/>
            <p:cNvSpPr>
              <a:spLocks noChangeShapeType="1"/>
            </p:cNvSpPr>
            <p:nvPr/>
          </p:nvSpPr>
          <p:spPr bwMode="auto">
            <a:xfrm>
              <a:off x="2928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" name="Line 44"/>
            <p:cNvSpPr>
              <a:spLocks noChangeShapeType="1"/>
            </p:cNvSpPr>
            <p:nvPr/>
          </p:nvSpPr>
          <p:spPr bwMode="auto">
            <a:xfrm>
              <a:off x="3264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Line 45"/>
            <p:cNvSpPr>
              <a:spLocks noChangeShapeType="1"/>
            </p:cNvSpPr>
            <p:nvPr/>
          </p:nvSpPr>
          <p:spPr bwMode="auto">
            <a:xfrm>
              <a:off x="3600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Line 46"/>
            <p:cNvSpPr>
              <a:spLocks noChangeShapeType="1"/>
            </p:cNvSpPr>
            <p:nvPr/>
          </p:nvSpPr>
          <p:spPr bwMode="auto">
            <a:xfrm>
              <a:off x="3936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Line 47"/>
            <p:cNvSpPr>
              <a:spLocks noChangeShapeType="1"/>
            </p:cNvSpPr>
            <p:nvPr/>
          </p:nvSpPr>
          <p:spPr bwMode="auto">
            <a:xfrm>
              <a:off x="4272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Line 48"/>
            <p:cNvSpPr>
              <a:spLocks noChangeShapeType="1"/>
            </p:cNvSpPr>
            <p:nvPr/>
          </p:nvSpPr>
          <p:spPr bwMode="auto">
            <a:xfrm>
              <a:off x="4608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Line 49"/>
            <p:cNvSpPr>
              <a:spLocks noChangeShapeType="1"/>
            </p:cNvSpPr>
            <p:nvPr/>
          </p:nvSpPr>
          <p:spPr bwMode="auto">
            <a:xfrm>
              <a:off x="4944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935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3" name="Group 50"/>
          <p:cNvGrpSpPr/>
          <p:nvPr/>
        </p:nvGrpSpPr>
        <p:grpSpPr bwMode="auto">
          <a:xfrm>
            <a:off x="2581636" y="2804735"/>
            <a:ext cx="6411527" cy="822935"/>
            <a:chOff x="832" y="2152"/>
            <a:chExt cx="4176" cy="536"/>
          </a:xfrm>
        </p:grpSpPr>
        <p:sp>
          <p:nvSpPr>
            <p:cNvPr id="44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1504" y="2152"/>
              <a:ext cx="144" cy="5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1935" kern="10" dirty="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楷体" panose="02010609060101010101" charset="-122"/>
                  <a:ea typeface="楷体" panose="02010609060101010101" charset="-122"/>
                </a:rPr>
                <a:t>上</a:t>
              </a:r>
            </a:p>
            <a:p>
              <a:pPr algn="ctr">
                <a:defRPr/>
              </a:pPr>
              <a:r>
                <a:rPr lang="zh-CN" altLang="en-US" sz="1935" kern="10" dirty="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楷体" panose="02010609060101010101" charset="-122"/>
                  <a:ea typeface="楷体" panose="02010609060101010101" charset="-122"/>
                </a:rPr>
                <a:t>午</a:t>
              </a:r>
            </a:p>
            <a:p>
              <a:pPr algn="ctr">
                <a:defRPr/>
              </a:pPr>
              <a:r>
                <a:rPr lang="en-US" altLang="zh-CN" sz="1935" kern="10" dirty="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楷体" panose="02010609060101010101" charset="-122"/>
                  <a:ea typeface="楷体" panose="02010609060101010101" charset="-122"/>
                </a:rPr>
                <a:t>9</a:t>
              </a:r>
            </a:p>
            <a:p>
              <a:pPr algn="ctr">
                <a:defRPr/>
              </a:pPr>
              <a:r>
                <a:rPr lang="zh-CN" altLang="en-US" sz="1935" kern="10" dirty="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楷体" panose="02010609060101010101" charset="-122"/>
                  <a:ea typeface="楷体" panose="02010609060101010101" charset="-122"/>
                </a:rPr>
                <a:t>时</a:t>
              </a:r>
            </a:p>
          </p:txBody>
        </p:sp>
        <p:sp>
          <p:nvSpPr>
            <p:cNvPr id="45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4528" y="2152"/>
              <a:ext cx="144" cy="5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1935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楷体" panose="02010609060101010101" charset="-122"/>
                  <a:ea typeface="楷体" panose="02010609060101010101" charset="-122"/>
                </a:rPr>
                <a:t>下</a:t>
              </a:r>
            </a:p>
            <a:p>
              <a:pPr algn="ctr">
                <a:defRPr/>
              </a:pPr>
              <a:r>
                <a:rPr lang="zh-CN" altLang="en-US" sz="1935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楷体" panose="02010609060101010101" charset="-122"/>
                  <a:ea typeface="楷体" panose="02010609060101010101" charset="-122"/>
                </a:rPr>
                <a:t>午</a:t>
              </a:r>
            </a:p>
            <a:p>
              <a:pPr algn="ctr">
                <a:defRPr/>
              </a:pPr>
              <a:r>
                <a:rPr lang="en-US" altLang="zh-CN" sz="1935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</a:p>
            <a:p>
              <a:pPr algn="ctr">
                <a:defRPr/>
              </a:pPr>
              <a:r>
                <a:rPr lang="zh-CN" altLang="en-US" sz="1935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楷体" panose="02010609060101010101" charset="-122"/>
                  <a:ea typeface="楷体" panose="02010609060101010101" charset="-122"/>
                </a:rPr>
                <a:t>时</a:t>
              </a:r>
            </a:p>
          </p:txBody>
        </p:sp>
        <p:grpSp>
          <p:nvGrpSpPr>
            <p:cNvPr id="46" name="Group 53"/>
            <p:cNvGrpSpPr/>
            <p:nvPr/>
          </p:nvGrpSpPr>
          <p:grpSpPr bwMode="auto">
            <a:xfrm>
              <a:off x="832" y="2152"/>
              <a:ext cx="4176" cy="536"/>
              <a:chOff x="832" y="2152"/>
              <a:chExt cx="4176" cy="536"/>
            </a:xfrm>
          </p:grpSpPr>
          <p:sp>
            <p:nvSpPr>
              <p:cNvPr id="47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832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早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上</a:t>
                </a:r>
              </a:p>
              <a:p>
                <a:pPr algn="ctr">
                  <a:defRPr/>
                </a:pPr>
                <a:r>
                  <a:rPr lang="en-US" altLang="zh-CN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时</a:t>
                </a:r>
              </a:p>
            </p:txBody>
          </p:sp>
          <p:sp>
            <p:nvSpPr>
              <p:cNvPr id="48" name="WordArt 5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8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上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时</a:t>
                </a:r>
              </a:p>
            </p:txBody>
          </p:sp>
          <p:sp>
            <p:nvSpPr>
              <p:cNvPr id="49" name="WordArt 5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40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上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10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时</a:t>
                </a:r>
              </a:p>
            </p:txBody>
          </p:sp>
          <p:sp>
            <p:nvSpPr>
              <p:cNvPr id="50" name="WordArt 5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176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上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11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时</a:t>
                </a:r>
              </a:p>
            </p:txBody>
          </p:sp>
          <p:sp>
            <p:nvSpPr>
              <p:cNvPr id="51" name="WordArt 5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12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中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12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时</a:t>
                </a:r>
              </a:p>
            </p:txBody>
          </p:sp>
          <p:sp>
            <p:nvSpPr>
              <p:cNvPr id="52" name="WordArt 5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848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下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时</a:t>
                </a:r>
              </a:p>
            </p:txBody>
          </p:sp>
          <p:sp>
            <p:nvSpPr>
              <p:cNvPr id="53" name="WordArt 6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168" y="2160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下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时</a:t>
                </a:r>
              </a:p>
            </p:txBody>
          </p:sp>
          <p:sp>
            <p:nvSpPr>
              <p:cNvPr id="54" name="WordArt 6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20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1935" kern="10" dirty="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下</a:t>
                </a:r>
              </a:p>
              <a:p>
                <a:pPr algn="ctr">
                  <a:defRPr/>
                </a:pPr>
                <a:r>
                  <a:rPr lang="zh-CN" altLang="en-US" sz="1935" kern="10" dirty="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1935" kern="10" dirty="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</a:p>
              <a:p>
                <a:pPr algn="ctr">
                  <a:defRPr/>
                </a:pPr>
                <a:r>
                  <a:rPr lang="zh-CN" altLang="en-US" sz="1935" kern="10" dirty="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时</a:t>
                </a:r>
              </a:p>
            </p:txBody>
          </p:sp>
          <p:sp>
            <p:nvSpPr>
              <p:cNvPr id="55" name="WordArt 6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56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下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时</a:t>
                </a:r>
              </a:p>
            </p:txBody>
          </p:sp>
          <p:sp>
            <p:nvSpPr>
              <p:cNvPr id="56" name="WordArt 63"/>
              <p:cNvSpPr>
                <a:spLocks noChangeArrowheads="1" noChangeShapeType="1" noTextEdit="1"/>
              </p:cNvSpPr>
              <p:nvPr/>
            </p:nvSpPr>
            <p:spPr bwMode="auto">
              <a:xfrm>
                <a:off x="4192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下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5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时</a:t>
                </a:r>
              </a:p>
            </p:txBody>
          </p:sp>
          <p:sp>
            <p:nvSpPr>
              <p:cNvPr id="57" name="WordArt 64"/>
              <p:cNvSpPr>
                <a:spLocks noChangeArrowheads="1" noChangeShapeType="1" noTextEdit="1"/>
              </p:cNvSpPr>
              <p:nvPr/>
            </p:nvSpPr>
            <p:spPr bwMode="auto">
              <a:xfrm>
                <a:off x="4864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晚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上</a:t>
                </a:r>
              </a:p>
              <a:p>
                <a:pPr algn="ctr">
                  <a:defRPr/>
                </a:pPr>
                <a:r>
                  <a:rPr lang="en-US" altLang="zh-CN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</a:p>
              <a:p>
                <a:pPr algn="ctr">
                  <a:defRPr/>
                </a:pPr>
                <a:r>
                  <a:rPr lang="zh-CN" altLang="en-US" sz="1935" kern="10">
                    <a:ln w="9525">
                      <a:solidFill>
                        <a:srgbClr val="000000"/>
                      </a:solidFill>
                      <a:round/>
                    </a:ln>
                    <a:latin typeface="楷体" panose="02010609060101010101" charset="-122"/>
                    <a:ea typeface="楷体" panose="02010609060101010101" charset="-122"/>
                  </a:rPr>
                  <a:t>时</a:t>
                </a:r>
              </a:p>
            </p:txBody>
          </p:sp>
        </p:grpSp>
      </p:grpSp>
      <p:sp>
        <p:nvSpPr>
          <p:cNvPr id="58" name="WordArt 65"/>
          <p:cNvSpPr>
            <a:spLocks noChangeArrowheads="1" noChangeShapeType="1" noTextEdit="1"/>
          </p:cNvSpPr>
          <p:nvPr/>
        </p:nvSpPr>
        <p:spPr bwMode="auto">
          <a:xfrm>
            <a:off x="4030985" y="2285849"/>
            <a:ext cx="884349" cy="2947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1935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92D05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1935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92D050"/>
                </a:solidFill>
                <a:latin typeface="楷体" panose="02010609060101010101" charset="-122"/>
                <a:ea typeface="楷体" panose="02010609060101010101" charset="-122"/>
              </a:rPr>
              <a:t>小时</a:t>
            </a:r>
          </a:p>
        </p:txBody>
      </p:sp>
      <p:sp>
        <p:nvSpPr>
          <p:cNvPr id="59" name="WordArt 66"/>
          <p:cNvSpPr>
            <a:spLocks noChangeArrowheads="1" noChangeShapeType="1" noTextEdit="1"/>
          </p:cNvSpPr>
          <p:nvPr/>
        </p:nvSpPr>
        <p:spPr bwMode="auto">
          <a:xfrm>
            <a:off x="6315552" y="2285849"/>
            <a:ext cx="884349" cy="2947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1935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92D05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1935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92D050"/>
                </a:solidFill>
                <a:latin typeface="楷体" panose="02010609060101010101" charset="-122"/>
                <a:ea typeface="楷体" panose="02010609060101010101" charset="-122"/>
              </a:rPr>
              <a:t>小时</a:t>
            </a:r>
          </a:p>
        </p:txBody>
      </p:sp>
      <p:sp>
        <p:nvSpPr>
          <p:cNvPr id="60" name="AutoShape 67"/>
          <p:cNvSpPr/>
          <p:nvPr/>
        </p:nvSpPr>
        <p:spPr bwMode="auto">
          <a:xfrm rot="5400000">
            <a:off x="5919437" y="-132384"/>
            <a:ext cx="313207" cy="4605982"/>
          </a:xfrm>
          <a:prstGeom prst="leftBrace">
            <a:avLst>
              <a:gd name="adj1" fmla="val 61240"/>
              <a:gd name="adj2" fmla="val 50301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935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" name="WordArt 68"/>
          <p:cNvSpPr>
            <a:spLocks noChangeArrowheads="1" noChangeShapeType="1" noTextEdit="1"/>
          </p:cNvSpPr>
          <p:nvPr/>
        </p:nvSpPr>
        <p:spPr bwMode="auto">
          <a:xfrm>
            <a:off x="5652290" y="1682372"/>
            <a:ext cx="884349" cy="2947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1935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92D05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1935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92D050"/>
                </a:solidFill>
                <a:latin typeface="楷体" panose="02010609060101010101" charset="-122"/>
                <a:ea typeface="楷体" panose="02010609060101010101" charset="-122"/>
              </a:rPr>
              <a:t>小时</a:t>
            </a:r>
          </a:p>
        </p:txBody>
      </p:sp>
      <p:grpSp>
        <p:nvGrpSpPr>
          <p:cNvPr id="137" name="Group 7"/>
          <p:cNvGrpSpPr/>
          <p:nvPr/>
        </p:nvGrpSpPr>
        <p:grpSpPr bwMode="auto">
          <a:xfrm>
            <a:off x="4196800" y="4807687"/>
            <a:ext cx="4642830" cy="147391"/>
            <a:chOff x="1584" y="2016"/>
            <a:chExt cx="3024" cy="96"/>
          </a:xfrm>
        </p:grpSpPr>
        <p:grpSp>
          <p:nvGrpSpPr>
            <p:cNvPr id="138" name="Group 8"/>
            <p:cNvGrpSpPr/>
            <p:nvPr/>
          </p:nvGrpSpPr>
          <p:grpSpPr bwMode="auto">
            <a:xfrm>
              <a:off x="2592" y="2016"/>
              <a:ext cx="2016" cy="96"/>
              <a:chOff x="2592" y="3408"/>
              <a:chExt cx="2016" cy="96"/>
            </a:xfrm>
          </p:grpSpPr>
          <p:sp>
            <p:nvSpPr>
              <p:cNvPr id="143" name="Rectangle 9"/>
              <p:cNvSpPr>
                <a:spLocks noChangeArrowheads="1"/>
              </p:cNvSpPr>
              <p:nvPr/>
            </p:nvSpPr>
            <p:spPr bwMode="auto">
              <a:xfrm>
                <a:off x="2592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44" name="Rectangle 10"/>
              <p:cNvSpPr>
                <a:spLocks noChangeArrowheads="1"/>
              </p:cNvSpPr>
              <p:nvPr/>
            </p:nvSpPr>
            <p:spPr bwMode="auto">
              <a:xfrm>
                <a:off x="2928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45" name="Rectangle 11"/>
              <p:cNvSpPr>
                <a:spLocks noChangeArrowheads="1"/>
              </p:cNvSpPr>
              <p:nvPr/>
            </p:nvSpPr>
            <p:spPr bwMode="auto">
              <a:xfrm>
                <a:off x="3264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46" name="Rectangle 12"/>
              <p:cNvSpPr>
                <a:spLocks noChangeArrowheads="1"/>
              </p:cNvSpPr>
              <p:nvPr/>
            </p:nvSpPr>
            <p:spPr bwMode="auto">
              <a:xfrm>
                <a:off x="3600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47" name="Rectangle 13"/>
              <p:cNvSpPr>
                <a:spLocks noChangeArrowheads="1"/>
              </p:cNvSpPr>
              <p:nvPr/>
            </p:nvSpPr>
            <p:spPr bwMode="auto">
              <a:xfrm>
                <a:off x="3936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48" name="Rectangle 14"/>
              <p:cNvSpPr>
                <a:spLocks noChangeArrowheads="1"/>
              </p:cNvSpPr>
              <p:nvPr/>
            </p:nvSpPr>
            <p:spPr bwMode="auto">
              <a:xfrm>
                <a:off x="4272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</p:grpSp>
        <p:grpSp>
          <p:nvGrpSpPr>
            <p:cNvPr id="139" name="Group 15"/>
            <p:cNvGrpSpPr/>
            <p:nvPr/>
          </p:nvGrpSpPr>
          <p:grpSpPr bwMode="auto">
            <a:xfrm>
              <a:off x="1584" y="2016"/>
              <a:ext cx="1008" cy="96"/>
              <a:chOff x="1584" y="3408"/>
              <a:chExt cx="1008" cy="96"/>
            </a:xfrm>
          </p:grpSpPr>
          <p:sp>
            <p:nvSpPr>
              <p:cNvPr id="140" name="Rectangle 16"/>
              <p:cNvSpPr>
                <a:spLocks noChangeArrowheads="1"/>
              </p:cNvSpPr>
              <p:nvPr/>
            </p:nvSpPr>
            <p:spPr bwMode="auto">
              <a:xfrm>
                <a:off x="1584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41" name="Rectangle 17"/>
              <p:cNvSpPr>
                <a:spLocks noChangeArrowheads="1"/>
              </p:cNvSpPr>
              <p:nvPr/>
            </p:nvSpPr>
            <p:spPr bwMode="auto">
              <a:xfrm>
                <a:off x="1920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42" name="Rectangle 18"/>
              <p:cNvSpPr>
                <a:spLocks noChangeArrowheads="1"/>
              </p:cNvSpPr>
              <p:nvPr/>
            </p:nvSpPr>
            <p:spPr bwMode="auto">
              <a:xfrm>
                <a:off x="2256" y="3408"/>
                <a:ext cx="336" cy="9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</p:grpSp>
      </p:grpSp>
      <p:grpSp>
        <p:nvGrpSpPr>
          <p:cNvPr id="149" name="Group 19"/>
          <p:cNvGrpSpPr/>
          <p:nvPr/>
        </p:nvGrpSpPr>
        <p:grpSpPr bwMode="auto">
          <a:xfrm>
            <a:off x="2649190" y="4807687"/>
            <a:ext cx="7222180" cy="147391"/>
            <a:chOff x="576" y="2016"/>
            <a:chExt cx="4704" cy="96"/>
          </a:xfrm>
        </p:grpSpPr>
        <p:grpSp>
          <p:nvGrpSpPr>
            <p:cNvPr id="150" name="Group 20"/>
            <p:cNvGrpSpPr/>
            <p:nvPr/>
          </p:nvGrpSpPr>
          <p:grpSpPr bwMode="auto">
            <a:xfrm>
              <a:off x="576" y="2016"/>
              <a:ext cx="4704" cy="96"/>
              <a:chOff x="576" y="2016"/>
              <a:chExt cx="4704" cy="96"/>
            </a:xfrm>
          </p:grpSpPr>
          <p:sp>
            <p:nvSpPr>
              <p:cNvPr id="164" name="Rectangle 21"/>
              <p:cNvSpPr>
                <a:spLocks noChangeArrowheads="1"/>
              </p:cNvSpPr>
              <p:nvPr/>
            </p:nvSpPr>
            <p:spPr bwMode="auto">
              <a:xfrm>
                <a:off x="576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65" name="Rectangle 22"/>
              <p:cNvSpPr>
                <a:spLocks noChangeArrowheads="1"/>
              </p:cNvSpPr>
              <p:nvPr/>
            </p:nvSpPr>
            <p:spPr bwMode="auto">
              <a:xfrm>
                <a:off x="912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66" name="Rectangle 23"/>
              <p:cNvSpPr>
                <a:spLocks noChangeArrowheads="1"/>
              </p:cNvSpPr>
              <p:nvPr/>
            </p:nvSpPr>
            <p:spPr bwMode="auto">
              <a:xfrm>
                <a:off x="1248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67" name="Rectangle 24"/>
              <p:cNvSpPr>
                <a:spLocks noChangeArrowheads="1"/>
              </p:cNvSpPr>
              <p:nvPr/>
            </p:nvSpPr>
            <p:spPr bwMode="auto">
              <a:xfrm>
                <a:off x="1584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68" name="Rectangle 25"/>
              <p:cNvSpPr>
                <a:spLocks noChangeArrowheads="1"/>
              </p:cNvSpPr>
              <p:nvPr/>
            </p:nvSpPr>
            <p:spPr bwMode="auto">
              <a:xfrm>
                <a:off x="1920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69" name="Rectangle 26"/>
              <p:cNvSpPr>
                <a:spLocks noChangeArrowheads="1"/>
              </p:cNvSpPr>
              <p:nvPr/>
            </p:nvSpPr>
            <p:spPr bwMode="auto">
              <a:xfrm>
                <a:off x="2256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70" name="Rectangle 27"/>
              <p:cNvSpPr>
                <a:spLocks noChangeArrowheads="1"/>
              </p:cNvSpPr>
              <p:nvPr/>
            </p:nvSpPr>
            <p:spPr bwMode="auto">
              <a:xfrm>
                <a:off x="2592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71" name="Rectangle 28"/>
              <p:cNvSpPr>
                <a:spLocks noChangeArrowheads="1"/>
              </p:cNvSpPr>
              <p:nvPr/>
            </p:nvSpPr>
            <p:spPr bwMode="auto">
              <a:xfrm>
                <a:off x="2928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72" name="Rectangle 29"/>
              <p:cNvSpPr>
                <a:spLocks noChangeArrowheads="1"/>
              </p:cNvSpPr>
              <p:nvPr/>
            </p:nvSpPr>
            <p:spPr bwMode="auto">
              <a:xfrm>
                <a:off x="3264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73" name="Rectangle 30"/>
              <p:cNvSpPr>
                <a:spLocks noChangeArrowheads="1"/>
              </p:cNvSpPr>
              <p:nvPr/>
            </p:nvSpPr>
            <p:spPr bwMode="auto">
              <a:xfrm>
                <a:off x="3600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74" name="Rectangle 31"/>
              <p:cNvSpPr>
                <a:spLocks noChangeArrowheads="1"/>
              </p:cNvSpPr>
              <p:nvPr/>
            </p:nvSpPr>
            <p:spPr bwMode="auto">
              <a:xfrm>
                <a:off x="3936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75" name="Rectangle 32"/>
              <p:cNvSpPr>
                <a:spLocks noChangeArrowheads="1"/>
              </p:cNvSpPr>
              <p:nvPr/>
            </p:nvSpPr>
            <p:spPr bwMode="auto">
              <a:xfrm>
                <a:off x="4272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76" name="Rectangle 33"/>
              <p:cNvSpPr>
                <a:spLocks noChangeArrowheads="1"/>
              </p:cNvSpPr>
              <p:nvPr/>
            </p:nvSpPr>
            <p:spPr bwMode="auto">
              <a:xfrm>
                <a:off x="4608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77" name="Rectangle 34"/>
              <p:cNvSpPr>
                <a:spLocks noChangeArrowheads="1"/>
              </p:cNvSpPr>
              <p:nvPr/>
            </p:nvSpPr>
            <p:spPr bwMode="auto">
              <a:xfrm>
                <a:off x="4944" y="2016"/>
                <a:ext cx="33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</p:grpSp>
        <p:sp>
          <p:nvSpPr>
            <p:cNvPr id="151" name="Line 35"/>
            <p:cNvSpPr>
              <a:spLocks noChangeShapeType="1"/>
            </p:cNvSpPr>
            <p:nvPr/>
          </p:nvSpPr>
          <p:spPr bwMode="auto">
            <a:xfrm>
              <a:off x="912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52" name="Line 36"/>
            <p:cNvSpPr>
              <a:spLocks noChangeShapeType="1"/>
            </p:cNvSpPr>
            <p:nvPr/>
          </p:nvSpPr>
          <p:spPr bwMode="auto">
            <a:xfrm>
              <a:off x="1248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53" name="Line 37"/>
            <p:cNvSpPr>
              <a:spLocks noChangeShapeType="1"/>
            </p:cNvSpPr>
            <p:nvPr/>
          </p:nvSpPr>
          <p:spPr bwMode="auto">
            <a:xfrm>
              <a:off x="1584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54" name="Line 38"/>
            <p:cNvSpPr>
              <a:spLocks noChangeShapeType="1"/>
            </p:cNvSpPr>
            <p:nvPr/>
          </p:nvSpPr>
          <p:spPr bwMode="auto">
            <a:xfrm>
              <a:off x="1920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55" name="Line 39"/>
            <p:cNvSpPr>
              <a:spLocks noChangeShapeType="1"/>
            </p:cNvSpPr>
            <p:nvPr/>
          </p:nvSpPr>
          <p:spPr bwMode="auto">
            <a:xfrm>
              <a:off x="2256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56" name="Line 40"/>
            <p:cNvSpPr>
              <a:spLocks noChangeShapeType="1"/>
            </p:cNvSpPr>
            <p:nvPr/>
          </p:nvSpPr>
          <p:spPr bwMode="auto">
            <a:xfrm>
              <a:off x="2592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57" name="Line 41"/>
            <p:cNvSpPr>
              <a:spLocks noChangeShapeType="1"/>
            </p:cNvSpPr>
            <p:nvPr/>
          </p:nvSpPr>
          <p:spPr bwMode="auto">
            <a:xfrm>
              <a:off x="2928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58" name="Line 42"/>
            <p:cNvSpPr>
              <a:spLocks noChangeShapeType="1"/>
            </p:cNvSpPr>
            <p:nvPr/>
          </p:nvSpPr>
          <p:spPr bwMode="auto">
            <a:xfrm>
              <a:off x="3264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59" name="Line 43"/>
            <p:cNvSpPr>
              <a:spLocks noChangeShapeType="1"/>
            </p:cNvSpPr>
            <p:nvPr/>
          </p:nvSpPr>
          <p:spPr bwMode="auto">
            <a:xfrm>
              <a:off x="3600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0" name="Line 44"/>
            <p:cNvSpPr>
              <a:spLocks noChangeShapeType="1"/>
            </p:cNvSpPr>
            <p:nvPr/>
          </p:nvSpPr>
          <p:spPr bwMode="auto">
            <a:xfrm>
              <a:off x="3936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1" name="Line 45"/>
            <p:cNvSpPr>
              <a:spLocks noChangeShapeType="1"/>
            </p:cNvSpPr>
            <p:nvPr/>
          </p:nvSpPr>
          <p:spPr bwMode="auto">
            <a:xfrm>
              <a:off x="4272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2" name="Line 46"/>
            <p:cNvSpPr>
              <a:spLocks noChangeShapeType="1"/>
            </p:cNvSpPr>
            <p:nvPr/>
          </p:nvSpPr>
          <p:spPr bwMode="auto">
            <a:xfrm>
              <a:off x="4608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3" name="Line 47"/>
            <p:cNvSpPr>
              <a:spLocks noChangeShapeType="1"/>
            </p:cNvSpPr>
            <p:nvPr/>
          </p:nvSpPr>
          <p:spPr bwMode="auto">
            <a:xfrm>
              <a:off x="4944" y="2016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178" name="Group 48"/>
          <p:cNvGrpSpPr/>
          <p:nvPr/>
        </p:nvGrpSpPr>
        <p:grpSpPr bwMode="auto">
          <a:xfrm>
            <a:off x="3042234" y="5016491"/>
            <a:ext cx="6411527" cy="822935"/>
            <a:chOff x="832" y="2152"/>
            <a:chExt cx="4176" cy="536"/>
          </a:xfrm>
        </p:grpSpPr>
        <p:sp>
          <p:nvSpPr>
            <p:cNvPr id="179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1504" y="2152"/>
              <a:ext cx="144" cy="5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3480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上</a:t>
              </a:r>
            </a:p>
            <a:p>
              <a:pPr algn="ctr">
                <a:defRPr/>
              </a:pPr>
              <a:r>
                <a:rPr lang="zh-CN" altLang="en-US" sz="3480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午</a:t>
              </a:r>
            </a:p>
            <a:p>
              <a:pPr algn="ctr">
                <a:defRPr/>
              </a:pPr>
              <a:r>
                <a:rPr lang="en-US" altLang="zh-CN" sz="3480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</a:p>
            <a:p>
              <a:pPr algn="ctr">
                <a:defRPr/>
              </a:pPr>
              <a:r>
                <a:rPr lang="zh-CN" altLang="en-US" sz="3480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18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4528" y="2152"/>
              <a:ext cx="144" cy="5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3480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下</a:t>
              </a:r>
            </a:p>
            <a:p>
              <a:pPr algn="ctr">
                <a:defRPr/>
              </a:pPr>
              <a:r>
                <a:rPr lang="zh-CN" altLang="en-US" sz="3480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午</a:t>
              </a:r>
            </a:p>
            <a:p>
              <a:pPr algn="ctr">
                <a:defRPr/>
              </a:pPr>
              <a:r>
                <a:rPr lang="en-US" altLang="zh-CN" sz="3480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</a:p>
            <a:p>
              <a:pPr algn="ctr">
                <a:defRPr/>
              </a:pPr>
              <a:r>
                <a:rPr lang="zh-CN" altLang="en-US" sz="3480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grpSp>
          <p:nvGrpSpPr>
            <p:cNvPr id="181" name="Group 51"/>
            <p:cNvGrpSpPr/>
            <p:nvPr/>
          </p:nvGrpSpPr>
          <p:grpSpPr bwMode="auto">
            <a:xfrm>
              <a:off x="832" y="2152"/>
              <a:ext cx="4176" cy="536"/>
              <a:chOff x="832" y="2152"/>
              <a:chExt cx="4176" cy="536"/>
            </a:xfrm>
          </p:grpSpPr>
          <p:sp>
            <p:nvSpPr>
              <p:cNvPr id="182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32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早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上</a:t>
                </a:r>
              </a:p>
              <a:p>
                <a:pPr algn="ctr">
                  <a:defRPr/>
                </a:pPr>
                <a:r>
                  <a:rPr lang="en-US" altLang="zh-CN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7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</a:p>
            </p:txBody>
          </p:sp>
          <p:sp>
            <p:nvSpPr>
              <p:cNvPr id="183" name="WordArt 5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68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上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8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</a:p>
            </p:txBody>
          </p:sp>
          <p:sp>
            <p:nvSpPr>
              <p:cNvPr id="184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40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上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10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</a:p>
            </p:txBody>
          </p:sp>
          <p:sp>
            <p:nvSpPr>
              <p:cNvPr id="185" name="WordArt 5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176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上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11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</a:p>
            </p:txBody>
          </p:sp>
          <p:sp>
            <p:nvSpPr>
              <p:cNvPr id="186" name="WordArt 5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12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中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12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</a:p>
            </p:txBody>
          </p:sp>
          <p:sp>
            <p:nvSpPr>
              <p:cNvPr id="187" name="WordArt 5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848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下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</a:p>
            </p:txBody>
          </p:sp>
          <p:sp>
            <p:nvSpPr>
              <p:cNvPr id="188" name="WordArt 58"/>
              <p:cNvSpPr>
                <a:spLocks noChangeArrowheads="1" noChangeShapeType="1" noTextEdit="1"/>
              </p:cNvSpPr>
              <p:nvPr/>
            </p:nvSpPr>
            <p:spPr bwMode="auto">
              <a:xfrm>
                <a:off x="3168" y="2160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下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</a:p>
            </p:txBody>
          </p:sp>
          <p:sp>
            <p:nvSpPr>
              <p:cNvPr id="189" name="WordArt 5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20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下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</a:p>
            </p:txBody>
          </p:sp>
          <p:sp>
            <p:nvSpPr>
              <p:cNvPr id="190" name="WordArt 6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56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3480" kern="10" dirty="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下</a:t>
                </a:r>
              </a:p>
              <a:p>
                <a:pPr algn="ctr">
                  <a:defRPr/>
                </a:pPr>
                <a:r>
                  <a:rPr lang="zh-CN" altLang="en-US" sz="3480" kern="10" dirty="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3480" kern="10" dirty="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</a:p>
              <a:p>
                <a:pPr algn="ctr">
                  <a:defRPr/>
                </a:pPr>
                <a:r>
                  <a:rPr lang="zh-CN" altLang="en-US" sz="3480" kern="10" dirty="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</a:p>
            </p:txBody>
          </p:sp>
          <p:sp>
            <p:nvSpPr>
              <p:cNvPr id="191" name="WordArt 61"/>
              <p:cNvSpPr>
                <a:spLocks noChangeArrowheads="1" noChangeShapeType="1" noTextEdit="1"/>
              </p:cNvSpPr>
              <p:nvPr/>
            </p:nvSpPr>
            <p:spPr bwMode="auto">
              <a:xfrm>
                <a:off x="4192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下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午</a:t>
                </a:r>
              </a:p>
              <a:p>
                <a:pPr algn="ctr">
                  <a:defRPr/>
                </a:pPr>
                <a:r>
                  <a:rPr lang="en-US" altLang="zh-CN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5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</a:p>
            </p:txBody>
          </p:sp>
          <p:sp>
            <p:nvSpPr>
              <p:cNvPr id="192" name="WordArt 62"/>
              <p:cNvSpPr>
                <a:spLocks noChangeArrowheads="1" noChangeShapeType="1" noTextEdit="1"/>
              </p:cNvSpPr>
              <p:nvPr/>
            </p:nvSpPr>
            <p:spPr bwMode="auto">
              <a:xfrm>
                <a:off x="4864" y="2152"/>
                <a:ext cx="144" cy="52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晚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上</a:t>
                </a:r>
              </a:p>
              <a:p>
                <a:pPr algn="ctr">
                  <a:defRPr/>
                </a:pPr>
                <a:r>
                  <a:rPr lang="en-US" altLang="zh-CN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7</a:t>
                </a:r>
              </a:p>
              <a:p>
                <a:pPr algn="ctr">
                  <a:defRPr/>
                </a:pPr>
                <a:r>
                  <a:rPr lang="zh-CN" altLang="en-US" sz="3480" kern="10">
                    <a:ln w="9525">
                      <a:solidFill>
                        <a:srgbClr val="000000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时</a:t>
                </a:r>
              </a:p>
            </p:txBody>
          </p:sp>
        </p:grpSp>
      </p:grpSp>
      <p:sp>
        <p:nvSpPr>
          <p:cNvPr id="193" name="AutoShape 63"/>
          <p:cNvSpPr/>
          <p:nvPr/>
        </p:nvSpPr>
        <p:spPr bwMode="auto">
          <a:xfrm rot="5400000">
            <a:off x="6355008" y="2304620"/>
            <a:ext cx="313207" cy="4605982"/>
          </a:xfrm>
          <a:prstGeom prst="leftBrace">
            <a:avLst>
              <a:gd name="adj1" fmla="val 61240"/>
              <a:gd name="adj2" fmla="val 50301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194" name="WordArt 64"/>
          <p:cNvSpPr>
            <a:spLocks noChangeArrowheads="1" noChangeShapeType="1" noTextEdit="1"/>
          </p:cNvSpPr>
          <p:nvPr/>
        </p:nvSpPr>
        <p:spPr bwMode="auto">
          <a:xfrm>
            <a:off x="6087861" y="4119376"/>
            <a:ext cx="884349" cy="2947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48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48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小时</a:t>
            </a:r>
          </a:p>
        </p:txBody>
      </p:sp>
      <p:grpSp>
        <p:nvGrpSpPr>
          <p:cNvPr id="195" name="Group 65"/>
          <p:cNvGrpSpPr/>
          <p:nvPr/>
        </p:nvGrpSpPr>
        <p:grpSpPr bwMode="auto">
          <a:xfrm>
            <a:off x="3042234" y="5028774"/>
            <a:ext cx="6399244" cy="454457"/>
            <a:chOff x="832" y="2160"/>
            <a:chExt cx="4168" cy="296"/>
          </a:xfrm>
        </p:grpSpPr>
        <p:sp>
          <p:nvSpPr>
            <p:cNvPr id="196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832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197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1176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198" name="WordArt 68"/>
            <p:cNvSpPr>
              <a:spLocks noChangeArrowheads="1" noChangeShapeType="1" noTextEdit="1"/>
            </p:cNvSpPr>
            <p:nvPr/>
          </p:nvSpPr>
          <p:spPr bwMode="auto">
            <a:xfrm>
              <a:off x="1520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199" name="WordArt 69"/>
            <p:cNvSpPr>
              <a:spLocks noChangeArrowheads="1" noChangeShapeType="1" noTextEdit="1"/>
            </p:cNvSpPr>
            <p:nvPr/>
          </p:nvSpPr>
          <p:spPr bwMode="auto">
            <a:xfrm>
              <a:off x="1856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200" name="WordArt 70"/>
            <p:cNvSpPr>
              <a:spLocks noChangeArrowheads="1" noChangeShapeType="1" noTextEdit="1"/>
            </p:cNvSpPr>
            <p:nvPr/>
          </p:nvSpPr>
          <p:spPr bwMode="auto">
            <a:xfrm>
              <a:off x="2192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11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201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2520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12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202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2856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13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203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3192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14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204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3528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15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205" name="WordArt 75"/>
            <p:cNvSpPr>
              <a:spLocks noChangeArrowheads="1" noChangeShapeType="1" noTextEdit="1"/>
            </p:cNvSpPr>
            <p:nvPr/>
          </p:nvSpPr>
          <p:spPr bwMode="auto">
            <a:xfrm>
              <a:off x="3864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16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206" name="WordArt 76"/>
            <p:cNvSpPr>
              <a:spLocks noChangeArrowheads="1" noChangeShapeType="1" noTextEdit="1"/>
            </p:cNvSpPr>
            <p:nvPr/>
          </p:nvSpPr>
          <p:spPr bwMode="auto">
            <a:xfrm>
              <a:off x="4200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17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207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4536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18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3300"/>
                    </a:solidFill>
                    <a:round/>
                  </a:ln>
                  <a:solidFill>
                    <a:srgbClr val="00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  <p:sp>
          <p:nvSpPr>
            <p:cNvPr id="208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4872" y="2160"/>
              <a:ext cx="128" cy="29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19</a:t>
              </a:r>
            </a:p>
            <a:p>
              <a:pPr algn="ctr">
                <a:defRPr/>
              </a:pPr>
              <a:r>
                <a:rPr lang="zh-CN" altLang="en-US" sz="3480" b="1" kern="10">
                  <a:ln w="9525">
                    <a:solidFill>
                      <a:srgbClr val="000000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</a:p>
          </p:txBody>
        </p:sp>
      </p:grpSp>
      <p:sp>
        <p:nvSpPr>
          <p:cNvPr id="209" name="WordArt 79"/>
          <p:cNvSpPr>
            <a:spLocks noChangeArrowheads="1" noChangeShapeType="1" noTextEdit="1"/>
          </p:cNvSpPr>
          <p:nvPr/>
        </p:nvSpPr>
        <p:spPr bwMode="auto">
          <a:xfrm>
            <a:off x="3754626" y="5618340"/>
            <a:ext cx="810653" cy="2456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480" b="1" kern="10">
                <a:ln w="9525">
                  <a:solidFill>
                    <a:srgbClr val="000000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开车时刻</a:t>
            </a:r>
          </a:p>
        </p:txBody>
      </p:sp>
      <p:sp>
        <p:nvSpPr>
          <p:cNvPr id="210" name="WordArt 80"/>
          <p:cNvSpPr>
            <a:spLocks noChangeArrowheads="1" noChangeShapeType="1" noTextEdit="1"/>
          </p:cNvSpPr>
          <p:nvPr/>
        </p:nvSpPr>
        <p:spPr bwMode="auto">
          <a:xfrm>
            <a:off x="8471151" y="5618340"/>
            <a:ext cx="810653" cy="2456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480" b="1" kern="10">
                <a:ln w="9525">
                  <a:solidFill>
                    <a:srgbClr val="000000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到达时刻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4001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2" name="组合 6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3" name="图片 6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4" name="图片 63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24" name="AutoShape 27"/>
          <p:cNvSpPr>
            <a:spLocks noChangeArrowheads="1"/>
          </p:cNvSpPr>
          <p:nvPr/>
        </p:nvSpPr>
        <p:spPr bwMode="auto">
          <a:xfrm>
            <a:off x="1581150" y="1275715"/>
            <a:ext cx="1123315" cy="441325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FF000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701165" y="1327785"/>
            <a:ext cx="13411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b="1">
                <a:solidFill>
                  <a:schemeClr val="bg1"/>
                </a:solidFill>
              </a:rPr>
              <a:t>方法二</a:t>
            </a:r>
            <a:endParaRPr lang="zh-CN" altLang="zh-CN" sz="2000" b="1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697480" y="1318260"/>
            <a:ext cx="1493520" cy="3987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/>
              <a:t>分段计算</a:t>
            </a:r>
          </a:p>
        </p:txBody>
      </p:sp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1581150" y="3710940"/>
            <a:ext cx="986790" cy="467995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FF000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567940" y="3745865"/>
            <a:ext cx="2310130" cy="3987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/>
              <a:t>用</a:t>
            </a:r>
            <a:r>
              <a:rPr lang="en-US" altLang="zh-CN" sz="2000"/>
              <a:t>24</a:t>
            </a:r>
            <a:r>
              <a:rPr lang="zh-CN" altLang="en-US" sz="2000"/>
              <a:t>时计时法计算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509395" y="3732530"/>
            <a:ext cx="13411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b="1">
                <a:solidFill>
                  <a:schemeClr val="bg1"/>
                </a:solidFill>
              </a:rPr>
              <a:t>方法三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442210" y="5864225"/>
            <a:ext cx="5410200" cy="460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4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rgbClr val="FF0000"/>
                </a:solidFill>
              </a:rPr>
              <a:t>答：到奶奶家要做</a:t>
            </a:r>
            <a:r>
              <a:rPr lang="en-US" altLang="zh-CN" sz="2400" b="1">
                <a:solidFill>
                  <a:srgbClr val="FF0000"/>
                </a:solidFill>
              </a:rPr>
              <a:t>9</a:t>
            </a:r>
            <a:r>
              <a:rPr lang="zh-CN" altLang="en-US" sz="2400" b="1">
                <a:solidFill>
                  <a:srgbClr val="FF0000"/>
                </a:solidFill>
              </a:rPr>
              <a:t>小时的火车。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193" grpId="0" bldLvl="0" animBg="1"/>
      <p:bldP spid="209" grpId="0" animBg="1"/>
      <p:bldP spid="210" grpId="0" animBg="1"/>
      <p:bldP spid="124" grpId="0" bldLvl="0" animBg="1"/>
      <p:bldP spid="65" grpId="0" bldLvl="0"/>
      <p:bldP spid="66" grpId="0" bldLvl="0" animBg="1"/>
      <p:bldP spid="66" grpId="1" animBg="1"/>
      <p:bldP spid="67" grpId="0" bldLvl="0" animBg="1"/>
      <p:bldP spid="68" grpId="0" bldLvl="0" animBg="1"/>
      <p:bldP spid="68" grpId="1" animBg="1"/>
      <p:bldP spid="69" grpId="0" bldLvl="0"/>
      <p:bldP spid="7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308398" y="493375"/>
            <a:ext cx="3815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页做一做。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4754" y="4312292"/>
            <a:ext cx="58579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亮亮一共睡了多长时间？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0117" y="5781686"/>
            <a:ext cx="807249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答：亮亮一共睡了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小时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30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分。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4" name="图片 1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5" name="图片 1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3883465" y="58432"/>
            <a:ext cx="2265045" cy="1086485"/>
            <a:chOff x="5906648" y="1570209"/>
            <a:chExt cx="2265045" cy="108648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490" t="4904" r="24898" b="10573"/>
            <a:stretch>
              <a:fillRect/>
            </a:stretch>
          </p:blipFill>
          <p:spPr>
            <a:xfrm>
              <a:off x="5906648" y="1570209"/>
              <a:ext cx="667385" cy="1059815"/>
            </a:xfrm>
            <a:prstGeom prst="rect">
              <a:avLst/>
            </a:prstGeom>
          </p:spPr>
        </p:pic>
        <p:sp>
          <p:nvSpPr>
            <p:cNvPr id="21" name="流程图: 离页连接符 20"/>
            <p:cNvSpPr/>
            <p:nvPr/>
          </p:nvSpPr>
          <p:spPr>
            <a:xfrm>
              <a:off x="6478783" y="2065509"/>
              <a:ext cx="1692910" cy="591185"/>
            </a:xfrm>
            <a:prstGeom prst="flowChartOffpageConnector">
              <a:avLst/>
            </a:prstGeom>
            <a:noFill/>
            <a:ln w="28575">
              <a:solidFill>
                <a:srgbClr val="28B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巩固练习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36190" y="1390650"/>
            <a:ext cx="2829560" cy="28168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500" y="1528445"/>
            <a:ext cx="2953385" cy="2731770"/>
          </a:xfrm>
          <a:prstGeom prst="rect">
            <a:avLst/>
          </a:prstGeom>
        </p:spPr>
      </p:pic>
      <p:cxnSp>
        <p:nvCxnSpPr>
          <p:cNvPr id="19" name="直接箭头连接符 18"/>
          <p:cNvCxnSpPr/>
          <p:nvPr/>
        </p:nvCxnSpPr>
        <p:spPr>
          <a:xfrm>
            <a:off x="5286375" y="2624455"/>
            <a:ext cx="1372870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035685" y="3615055"/>
            <a:ext cx="1500505" cy="46037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</a:rPr>
              <a:t>晚上</a:t>
            </a:r>
            <a:r>
              <a:rPr lang="en-US" altLang="zh-CN" sz="2400" b="1">
                <a:solidFill>
                  <a:schemeClr val="tx1"/>
                </a:solidFill>
              </a:rPr>
              <a:t>9</a:t>
            </a:r>
            <a:r>
              <a:rPr lang="zh-CN" altLang="en-US" sz="2400" b="1">
                <a:solidFill>
                  <a:schemeClr val="tx1"/>
                </a:solidFill>
              </a:rPr>
              <a:t>时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465310" y="3747135"/>
            <a:ext cx="1971675" cy="4603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</a:rPr>
              <a:t>早上</a:t>
            </a:r>
            <a:r>
              <a:rPr lang="en-US" altLang="zh-CN" sz="2400" b="1">
                <a:solidFill>
                  <a:schemeClr val="tx1"/>
                </a:solidFill>
              </a:rPr>
              <a:t>6</a:t>
            </a:r>
            <a:r>
              <a:rPr lang="zh-CN" altLang="en-US" sz="2400" b="1">
                <a:solidFill>
                  <a:schemeClr val="tx1"/>
                </a:solidFill>
              </a:rPr>
              <a:t>时</a:t>
            </a:r>
            <a:r>
              <a:rPr lang="en-US" altLang="zh-CN" sz="2400" b="1">
                <a:solidFill>
                  <a:schemeClr val="tx1"/>
                </a:solidFill>
              </a:rPr>
              <a:t>30</a:t>
            </a:r>
            <a:r>
              <a:rPr lang="zh-CN" altLang="en-US" sz="2400" b="1">
                <a:solidFill>
                  <a:schemeClr val="tx1"/>
                </a:solidFill>
              </a:rPr>
              <a:t>分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755900" y="4838700"/>
            <a:ext cx="13246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12-9=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00780" y="4843145"/>
            <a:ext cx="19513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3(小时)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276850" y="4845050"/>
            <a:ext cx="1460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3(小时)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563995" y="4857750"/>
            <a:ext cx="18199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+6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时</a:t>
            </a:r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30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分</a:t>
            </a:r>
            <a:endParaRPr lang="zh-CN" altLang="en-US" sz="3200" b="1"/>
          </a:p>
        </p:txBody>
      </p:sp>
      <p:sp>
        <p:nvSpPr>
          <p:cNvPr id="31" name="文本框 30"/>
          <p:cNvSpPr txBox="1"/>
          <p:nvPr/>
        </p:nvSpPr>
        <p:spPr>
          <a:xfrm>
            <a:off x="8200390" y="481838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=9小时30分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04035" y="1077595"/>
            <a:ext cx="9622790" cy="5295265"/>
          </a:xfrm>
          <a:prstGeom prst="rect">
            <a:avLst/>
          </a:prstGeom>
          <a:solidFill>
            <a:srgbClr val="D7FBE6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38375" y="1114425"/>
            <a:ext cx="749617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阳阳晚 上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时睡觉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第二天早上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时起床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她一共睡了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 时。</a:t>
            </a:r>
          </a:p>
        </p:txBody>
      </p:sp>
      <p:sp>
        <p:nvSpPr>
          <p:cNvPr id="35" name="矩形 34"/>
          <p:cNvSpPr/>
          <p:nvPr/>
        </p:nvSpPr>
        <p:spPr>
          <a:xfrm>
            <a:off x="3511550" y="5782945"/>
            <a:ext cx="4034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答：比赛在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22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时结束。</a:t>
            </a:r>
          </a:p>
        </p:txBody>
      </p:sp>
      <p:sp>
        <p:nvSpPr>
          <p:cNvPr id="36" name="矩形 35"/>
          <p:cNvSpPr/>
          <p:nvPr/>
        </p:nvSpPr>
        <p:spPr>
          <a:xfrm>
            <a:off x="4525640" y="1608124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9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33415" y="2852100"/>
            <a:ext cx="594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16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flipH="1">
            <a:off x="4459605" y="2851785"/>
            <a:ext cx="7112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30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0311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18415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2209800" y="2364740"/>
            <a:ext cx="90785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2. 课外小组14:30开始活动,经过2小时结束,结束时间是(　  )时( 　 )分。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03780" y="3602990"/>
            <a:ext cx="94157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. 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一场束？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排球赛,从19时30分开始,进行了150分钟。比赛什么时候结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63010" y="4584065"/>
            <a:ext cx="13246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15</a:t>
            </a:r>
            <a:r>
              <a:rPr lang="zh-CN" altLang="en-US" sz="3200" b="1">
                <a:solidFill>
                  <a:srgbClr val="FF0000"/>
                </a:solidFill>
              </a:rPr>
              <a:t>分=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785360" y="4601845"/>
            <a:ext cx="24028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2小时30分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706495" y="5183505"/>
            <a:ext cx="24904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19时30分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435600" y="5167630"/>
            <a:ext cx="22282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+2小时30分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550150" y="5167630"/>
            <a:ext cx="12954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=22时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655" y="5167630"/>
            <a:ext cx="2393315" cy="113601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6" grpId="1"/>
      <p:bldP spid="37" grpId="0"/>
      <p:bldP spid="37" grpId="1"/>
      <p:bldP spid="38" grpId="0"/>
      <p:bldP spid="38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26"/>
          <p:cNvSpPr txBox="1"/>
          <p:nvPr/>
        </p:nvSpPr>
        <p:spPr>
          <a:xfrm>
            <a:off x="1444428" y="1707141"/>
            <a:ext cx="7808792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3600"/>
              </a:lnSpc>
            </a:pPr>
            <a:r>
              <a:rPr lang="zh-CN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r>
              <a:rPr lang="en-US" altLang="zh-CN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r>
              <a: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我学会了24时计时法,把普通计时法中的前面的下午、晚上等词语去掉,再加上12就可以了。还知道了24时就是晚上12时,也是第二天的0时。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294130" y="1488440"/>
            <a:ext cx="8109585" cy="2370455"/>
          </a:xfrm>
          <a:prstGeom prst="roundRect">
            <a:avLst>
              <a:gd name="adj" fmla="val 31977"/>
            </a:avLst>
          </a:prstGeom>
          <a:noFill/>
          <a:ln w="28575" cmpd="sng">
            <a:solidFill>
              <a:srgbClr val="0CB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4" grpId="0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97613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82445"/>
            <a:ext cx="691705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1.教材第85页练习十八第3,4,6题。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69818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04035" y="1613535"/>
            <a:ext cx="8877300" cy="4541520"/>
          </a:xfrm>
          <a:prstGeom prst="rect">
            <a:avLst/>
          </a:prstGeom>
          <a:solidFill>
            <a:srgbClr val="D7FBE6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695" y="4726940"/>
            <a:ext cx="2834640" cy="134556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40990" y="713740"/>
            <a:ext cx="75247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用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时计时法表示下列时刻。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775415" y="1571612"/>
            <a:ext cx="51435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下午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时是 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46853" y="2357430"/>
            <a:ext cx="51435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上午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时是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46853" y="3143248"/>
            <a:ext cx="578647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晚上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 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32539" y="3929066"/>
            <a:ext cx="635798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夜里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时是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75415" y="4786322"/>
            <a:ext cx="607223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下午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时半是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  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46853" y="5500702"/>
            <a:ext cx="615315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凌晨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20294" y="1583042"/>
            <a:ext cx="11182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14:00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06985" y="2357113"/>
            <a:ext cx="114236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8:00</a:t>
            </a:r>
            <a:r>
              <a:rPr lang="zh-CN" altLang="en-US" b="1" dirty="0" smtClean="0">
                <a:solidFill>
                  <a:srgbClr val="FF0000"/>
                </a:solidFill>
              </a:rPr>
              <a:t>　</a:t>
            </a:r>
          </a:p>
        </p:txBody>
      </p:sp>
      <p:sp>
        <p:nvSpPr>
          <p:cNvPr id="25" name="矩形 24"/>
          <p:cNvSpPr/>
          <p:nvPr/>
        </p:nvSpPr>
        <p:spPr>
          <a:xfrm>
            <a:off x="5145720" y="3145471"/>
            <a:ext cx="1526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22:00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　</a:t>
            </a:r>
          </a:p>
        </p:txBody>
      </p:sp>
      <p:sp>
        <p:nvSpPr>
          <p:cNvPr id="26" name="矩形 25"/>
          <p:cNvSpPr/>
          <p:nvPr/>
        </p:nvSpPr>
        <p:spPr>
          <a:xfrm>
            <a:off x="5106669" y="3929384"/>
            <a:ext cx="9124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2:00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61926" y="4790767"/>
            <a:ext cx="1526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17:30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　</a:t>
            </a:r>
          </a:p>
        </p:txBody>
      </p:sp>
      <p:sp>
        <p:nvSpPr>
          <p:cNvPr id="28" name="矩形 27"/>
          <p:cNvSpPr/>
          <p:nvPr/>
        </p:nvSpPr>
        <p:spPr>
          <a:xfrm>
            <a:off x="5873433" y="5501337"/>
            <a:ext cx="9124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4:20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7" name="图片 6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8" name="图片 7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37665" y="1310005"/>
            <a:ext cx="9866630" cy="4845050"/>
          </a:xfrm>
          <a:prstGeom prst="rect">
            <a:avLst/>
          </a:prstGeom>
          <a:solidFill>
            <a:srgbClr val="D7FBE6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870" y="4714240"/>
            <a:ext cx="2834640" cy="139763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738120" y="571500"/>
            <a:ext cx="66440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用普通计时法表示下列时刻。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399183" y="1428736"/>
            <a:ext cx="541795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时是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  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     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38939" y="2285992"/>
            <a:ext cx="832906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   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32279" y="3071810"/>
            <a:ext cx="954207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                   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80090" y="3996442"/>
            <a:ext cx="622660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 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 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13805" y="4714884"/>
            <a:ext cx="73704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                     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25819" y="5429264"/>
            <a:ext cx="67562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13:50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       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  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493697" y="1466836"/>
            <a:ext cx="20212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晚上</a:t>
            </a:r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时　</a:t>
            </a:r>
          </a:p>
        </p:txBody>
      </p:sp>
      <p:sp>
        <p:nvSpPr>
          <p:cNvPr id="33" name="矩形 32"/>
          <p:cNvSpPr/>
          <p:nvPr/>
        </p:nvSpPr>
        <p:spPr>
          <a:xfrm>
            <a:off x="3427322" y="2328855"/>
            <a:ext cx="1818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中午</a:t>
            </a:r>
            <a:r>
              <a:rPr lang="en-US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时</a:t>
            </a:r>
          </a:p>
        </p:txBody>
      </p:sp>
      <p:sp>
        <p:nvSpPr>
          <p:cNvPr id="35" name="矩形 34"/>
          <p:cNvSpPr/>
          <p:nvPr/>
        </p:nvSpPr>
        <p:spPr>
          <a:xfrm>
            <a:off x="3577876" y="3101020"/>
            <a:ext cx="41434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半夜</a:t>
            </a:r>
            <a:r>
              <a:rPr lang="en-US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时</a:t>
            </a:r>
            <a:r>
              <a:rPr lang="en-US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或凌晨</a:t>
            </a:r>
            <a:r>
              <a:rPr lang="en-US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时</a:t>
            </a:r>
            <a:r>
              <a:rPr lang="en-US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36" name="矩形 35"/>
          <p:cNvSpPr/>
          <p:nvPr/>
        </p:nvSpPr>
        <p:spPr>
          <a:xfrm>
            <a:off x="3549302" y="3941766"/>
            <a:ext cx="162897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早上</a:t>
            </a:r>
            <a:r>
              <a:rPr lang="en-US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时</a:t>
            </a:r>
          </a:p>
        </p:txBody>
      </p:sp>
      <p:sp>
        <p:nvSpPr>
          <p:cNvPr id="37" name="矩形 36"/>
          <p:cNvSpPr/>
          <p:nvPr/>
        </p:nvSpPr>
        <p:spPr>
          <a:xfrm>
            <a:off x="4244483" y="4733500"/>
            <a:ext cx="26365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晚上</a:t>
            </a:r>
            <a:r>
              <a:rPr lang="en-US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时</a:t>
            </a:r>
            <a:r>
              <a:rPr lang="en-US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40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分</a:t>
            </a:r>
          </a:p>
        </p:txBody>
      </p:sp>
      <p:sp>
        <p:nvSpPr>
          <p:cNvPr id="38" name="矩形 37"/>
          <p:cNvSpPr/>
          <p:nvPr/>
        </p:nvSpPr>
        <p:spPr>
          <a:xfrm>
            <a:off x="3683287" y="5448949"/>
            <a:ext cx="24314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下午</a:t>
            </a:r>
            <a:r>
              <a:rPr lang="en-US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时</a:t>
            </a:r>
            <a:r>
              <a:rPr lang="en-US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50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分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235" y="1066165"/>
            <a:ext cx="10971530" cy="39751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789020" y="554970"/>
            <a:ext cx="587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到奶奶家要坐多长时间的火车？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36340" y="1584325"/>
            <a:ext cx="2305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      </a:t>
            </a:r>
            <a:r>
              <a:rPr lang="zh-CN" altLang="en-US" b="1"/>
              <a:t>我们得抓紧啦，火车</a:t>
            </a:r>
            <a:r>
              <a:rPr lang="en-US" altLang="zh-CN" b="1"/>
              <a:t>9</a:t>
            </a:r>
            <a:r>
              <a:rPr lang="zh-CN" altLang="en-US" b="1"/>
              <a:t>：</a:t>
            </a:r>
            <a:r>
              <a:rPr lang="en-US" altLang="zh-CN" b="1"/>
              <a:t>00</a:t>
            </a:r>
            <a:r>
              <a:rPr lang="zh-CN" altLang="en-US" b="1"/>
              <a:t>就开了。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92175" y="3850005"/>
            <a:ext cx="2305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       </a:t>
            </a:r>
            <a:r>
              <a:rPr lang="zh-CN" altLang="en-US" b="1"/>
              <a:t>哦！今天要见到奶奶喽！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22970" y="1750695"/>
            <a:ext cx="2305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      </a:t>
            </a:r>
            <a:r>
              <a:rPr lang="zh-CN" b="1"/>
              <a:t>下午六点了终于要到站了。</a:t>
            </a: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 flipH="1">
            <a:off x="6741795" y="4864735"/>
            <a:ext cx="3018155" cy="1023620"/>
          </a:xfrm>
          <a:prstGeom prst="wedgeRoundRectCallout">
            <a:avLst>
              <a:gd name="adj1" fmla="val -34910"/>
              <a:gd name="adj2" fmla="val 7339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en-US" sz="2400" dirty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   </a:t>
            </a:r>
            <a:r>
              <a:rPr sz="2400" dirty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从图上说说你得到哪些信息?</a:t>
            </a:r>
          </a:p>
        </p:txBody>
      </p: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104"/>
          <a:stretch>
            <a:fillRect/>
          </a:stretch>
        </p:blipFill>
        <p:spPr bwMode="auto">
          <a:xfrm>
            <a:off x="9323705" y="4301490"/>
            <a:ext cx="2588895" cy="25565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71295" y="1144905"/>
            <a:ext cx="5796280" cy="5133975"/>
          </a:xfrm>
          <a:prstGeom prst="rect">
            <a:avLst/>
          </a:prstGeom>
          <a:solidFill>
            <a:srgbClr val="D7FBE6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3" name="AutoShape 27"/>
          <p:cNvSpPr>
            <a:spLocks noChangeArrowheads="1"/>
          </p:cNvSpPr>
          <p:nvPr/>
        </p:nvSpPr>
        <p:spPr bwMode="auto">
          <a:xfrm flipH="1">
            <a:off x="8074660" y="1888490"/>
            <a:ext cx="3018155" cy="1367155"/>
          </a:xfrm>
          <a:prstGeom prst="wedgeRoundRectCallout">
            <a:avLst>
              <a:gd name="adj1" fmla="val -34910"/>
              <a:gd name="adj2" fmla="val 7339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en-US" sz="2400" dirty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  你知道了什么?你是怎么知道的?你还想知道什么? 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104"/>
          <a:stretch>
            <a:fillRect/>
          </a:stretch>
        </p:blipFill>
        <p:spPr bwMode="auto">
          <a:xfrm>
            <a:off x="9474835" y="3137535"/>
            <a:ext cx="2954655" cy="29184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1736090" y="1229360"/>
            <a:ext cx="526605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6:00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起床</a:t>
            </a:r>
            <a:endParaRPr 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6:40~7:20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早晨锻炼</a:t>
            </a:r>
            <a:endParaRPr 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8:30~9:00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吃早饭</a:t>
            </a:r>
            <a:endParaRPr 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9:00~11:00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看书、做作业</a:t>
            </a:r>
            <a:endParaRPr 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12:10~12:40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吃午饭</a:t>
            </a:r>
            <a:endParaRPr 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13:00~14:00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午睡</a:t>
            </a:r>
            <a:endParaRPr 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15:30~16:45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打羽毛球</a:t>
            </a:r>
            <a:endParaRPr 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17:10~17:50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看动画片</a:t>
            </a:r>
            <a:endParaRPr 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……</a:t>
            </a: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20:00~6:00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睡觉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22650" y="566420"/>
            <a:ext cx="3844925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明明星期天的时间安排。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89020" y="554970"/>
            <a:ext cx="587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到奶奶家要坐多长时间的火车？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10235" y="1056005"/>
            <a:ext cx="10971530" cy="3975100"/>
            <a:chOff x="961" y="1663"/>
            <a:chExt cx="17278" cy="62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1" y="1663"/>
              <a:ext cx="17278" cy="626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884" y="2495"/>
              <a:ext cx="363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/>
                <a:t>      </a:t>
              </a:r>
              <a:r>
                <a:rPr lang="zh-CN" altLang="en-US" b="1"/>
                <a:t>我们得抓紧啦，火车</a:t>
              </a:r>
              <a:r>
                <a:rPr lang="en-US" altLang="zh-CN" b="1"/>
                <a:t>9</a:t>
              </a:r>
              <a:r>
                <a:rPr lang="zh-CN" altLang="en-US" b="1"/>
                <a:t>：</a:t>
              </a:r>
              <a:r>
                <a:rPr lang="en-US" altLang="zh-CN" b="1"/>
                <a:t>00</a:t>
              </a:r>
              <a:r>
                <a:rPr lang="zh-CN" altLang="en-US" b="1"/>
                <a:t>就开了。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05" y="6063"/>
              <a:ext cx="363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/>
                <a:t>       </a:t>
              </a:r>
              <a:r>
                <a:rPr lang="zh-CN" altLang="en-US" b="1"/>
                <a:t>哦！今天要见到奶奶楼！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422" y="2757"/>
              <a:ext cx="363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/>
                <a:t>      </a:t>
              </a:r>
              <a:r>
                <a:rPr lang="zh-CN" b="1"/>
                <a:t>下午六点了终于要到站了。</a:t>
              </a:r>
            </a:p>
          </p:txBody>
        </p:sp>
      </p:grpSp>
      <p:sp>
        <p:nvSpPr>
          <p:cNvPr id="13" name="AutoShape 27"/>
          <p:cNvSpPr>
            <a:spLocks noChangeArrowheads="1"/>
          </p:cNvSpPr>
          <p:nvPr/>
        </p:nvSpPr>
        <p:spPr bwMode="auto">
          <a:xfrm flipH="1">
            <a:off x="6741795" y="4864735"/>
            <a:ext cx="3018155" cy="1023620"/>
          </a:xfrm>
          <a:prstGeom prst="wedgeRoundRectCallout">
            <a:avLst>
              <a:gd name="adj1" fmla="val -34910"/>
              <a:gd name="adj2" fmla="val 7339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en-US" sz="2400" dirty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   </a:t>
            </a:r>
            <a:r>
              <a:rPr sz="2400" dirty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解决这个问题,你有什么好办法吗?</a:t>
            </a:r>
          </a:p>
        </p:txBody>
      </p: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104"/>
          <a:stretch>
            <a:fillRect/>
          </a:stretch>
        </p:blipFill>
        <p:spPr bwMode="auto">
          <a:xfrm>
            <a:off x="9323705" y="4301490"/>
            <a:ext cx="2588895" cy="25565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4" name="图片 1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5" name="图片 1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4001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47015" y="1144905"/>
            <a:ext cx="6223635" cy="3543935"/>
            <a:chOff x="961" y="1663"/>
            <a:chExt cx="17278" cy="62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1" y="1663"/>
              <a:ext cx="17278" cy="626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613" y="2356"/>
              <a:ext cx="4176" cy="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/>
                <a:t>      </a:t>
              </a:r>
              <a:r>
                <a:rPr lang="zh-CN" altLang="en-US" sz="1400" b="1"/>
                <a:t>我们得抓紧啦，火车</a:t>
              </a:r>
              <a:r>
                <a:rPr lang="en-US" altLang="zh-CN" sz="1400" b="1"/>
                <a:t>9</a:t>
              </a:r>
              <a:r>
                <a:rPr lang="zh-CN" altLang="en-US" sz="1400" b="1"/>
                <a:t>：</a:t>
              </a:r>
              <a:r>
                <a:rPr lang="en-US" altLang="zh-CN" sz="1400" b="1"/>
                <a:t>00</a:t>
              </a:r>
              <a:r>
                <a:rPr lang="zh-CN" altLang="en-US" sz="1400" b="1"/>
                <a:t>就开了。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76" y="5959"/>
              <a:ext cx="4078" cy="1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1800" b="1">
                  <a:sym typeface="+mn-ea"/>
                </a:rPr>
                <a:t>       </a:t>
              </a:r>
              <a:r>
                <a:rPr lang="zh-CN" altLang="en-US" sz="1400" b="1">
                  <a:sym typeface="+mn-ea"/>
                </a:rPr>
                <a:t>哦！今天要见到奶奶喽！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394" y="2601"/>
              <a:ext cx="3631" cy="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1800" b="1">
                  <a:sym typeface="+mn-ea"/>
                </a:rPr>
                <a:t>      </a:t>
              </a:r>
              <a:r>
                <a:rPr lang="zh-CN" altLang="en-US" sz="1400" b="1">
                  <a:sym typeface="+mn-ea"/>
                </a:rPr>
                <a:t>下午六点了终于要到站了。</a:t>
              </a:r>
            </a:p>
          </p:txBody>
        </p:sp>
      </p:grpSp>
      <p:sp>
        <p:nvSpPr>
          <p:cNvPr id="124" name="AutoShape 27"/>
          <p:cNvSpPr>
            <a:spLocks noChangeArrowheads="1"/>
          </p:cNvSpPr>
          <p:nvPr/>
        </p:nvSpPr>
        <p:spPr bwMode="auto">
          <a:xfrm>
            <a:off x="6565900" y="1365885"/>
            <a:ext cx="1279525" cy="598170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FF000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15100" y="1398905"/>
            <a:ext cx="1330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chemeClr val="bg1"/>
                </a:solidFill>
              </a:rPr>
              <a:t>方法一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14945" y="1403985"/>
            <a:ext cx="3491865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/>
              <a:t>在钟面上数一数。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7450" y="1925955"/>
            <a:ext cx="5814060" cy="2503170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/>
        </p:nvCxnSpPr>
        <p:spPr>
          <a:xfrm>
            <a:off x="8542655" y="3114675"/>
            <a:ext cx="1216660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305810" y="4688840"/>
            <a:ext cx="8775700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从上午</a:t>
            </a:r>
            <a:r>
              <a:rPr lang="en-US" altLang="zh-CN" sz="2800" b="1">
                <a:solidFill>
                  <a:srgbClr val="FF0000"/>
                </a:solidFill>
              </a:rPr>
              <a:t>9</a:t>
            </a:r>
            <a:r>
              <a:rPr lang="zh-CN" altLang="en-US" sz="2800" b="1">
                <a:solidFill>
                  <a:srgbClr val="FF0000"/>
                </a:solidFill>
              </a:rPr>
              <a:t>时到下午</a:t>
            </a:r>
            <a:r>
              <a:rPr lang="en-US" altLang="zh-CN" sz="2800" b="1">
                <a:solidFill>
                  <a:srgbClr val="FF0000"/>
                </a:solidFill>
              </a:rPr>
              <a:t>6</a:t>
            </a:r>
            <a:r>
              <a:rPr lang="zh-CN" altLang="en-US" sz="2800" b="1">
                <a:solidFill>
                  <a:srgbClr val="FF0000"/>
                </a:solidFill>
              </a:rPr>
              <a:t>时，时针走了</a:t>
            </a:r>
            <a:r>
              <a:rPr lang="en-US" altLang="zh-CN" sz="2800" b="1">
                <a:solidFill>
                  <a:srgbClr val="FF0000"/>
                </a:solidFill>
              </a:rPr>
              <a:t>9</a:t>
            </a:r>
            <a:r>
              <a:rPr lang="zh-CN" altLang="en-US" sz="2800" b="1">
                <a:solidFill>
                  <a:srgbClr val="FF0000"/>
                </a:solidFill>
              </a:rPr>
              <a:t>个大格，即</a:t>
            </a:r>
            <a:r>
              <a:rPr lang="en-US" altLang="zh-CN" sz="2800" b="1">
                <a:solidFill>
                  <a:srgbClr val="FF0000"/>
                </a:solidFill>
              </a:rPr>
              <a:t>9</a:t>
            </a:r>
            <a:r>
              <a:rPr lang="zh-CN" altLang="en-US" sz="2800" b="1">
                <a:solidFill>
                  <a:srgbClr val="FF0000"/>
                </a:solidFill>
              </a:rPr>
              <a:t>小时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bldLvl="0" animBg="1"/>
      <p:bldP spid="8" grpId="0" bldLvl="0"/>
      <p:bldP spid="11" grpId="0" animBg="1"/>
      <p:bldP spid="11" grpId="1" animBg="1"/>
      <p:bldP spid="15" grpId="0" animBg="1"/>
      <p:bldP spid="15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765</Words>
  <Application>Microsoft Office PowerPoint</Application>
  <PresentationFormat>自定义</PresentationFormat>
  <Paragraphs>235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2140</cp:revision>
  <dcterms:created xsi:type="dcterms:W3CDTF">2017-11-13T08:28:00Z</dcterms:created>
  <dcterms:modified xsi:type="dcterms:W3CDTF">2021-12-15T01:05:14Z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A028F6303CCB4721A44AD1E87C98B248</vt:lpwstr>
  </property>
</Properties>
</file>